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5" r:id="rId4"/>
    <p:sldMasterId id="2147483697" r:id="rId5"/>
    <p:sldMasterId id="2147483683" r:id="rId6"/>
  </p:sldMasterIdLst>
  <p:notesMasterIdLst>
    <p:notesMasterId r:id="rId14"/>
  </p:notesMasterIdLst>
  <p:handoutMasterIdLst>
    <p:handoutMasterId r:id="rId15"/>
  </p:handoutMasterIdLst>
  <p:sldIdLst>
    <p:sldId id="307" r:id="rId7"/>
    <p:sldId id="280" r:id="rId8"/>
    <p:sldId id="308" r:id="rId9"/>
    <p:sldId id="309" r:id="rId10"/>
    <p:sldId id="314" r:id="rId11"/>
    <p:sldId id="313" r:id="rId12"/>
    <p:sldId id="311" r:id="rId13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6E5"/>
    <a:srgbClr val="004376"/>
    <a:srgbClr val="FFCC00"/>
    <a:srgbClr val="DCCC6A"/>
    <a:srgbClr val="54585A"/>
    <a:srgbClr val="FF640F"/>
    <a:srgbClr val="B3A369"/>
    <a:srgbClr val="6D6137"/>
    <a:srgbClr val="003057"/>
    <a:srgbClr val="D6DB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93625" autoAdjust="0"/>
  </p:normalViewPr>
  <p:slideViewPr>
    <p:cSldViewPr snapToGrid="0" snapToObjects="1">
      <p:cViewPr varScale="1">
        <p:scale>
          <a:sx n="103" d="100"/>
          <a:sy n="103" d="100"/>
        </p:scale>
        <p:origin x="996" y="11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10" Type="http://schemas.openxmlformats.org/officeDocument/2006/relationships/slide" Target="slides/slide4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90FB0-7803-314F-9BE0-3772887DCBD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5D7CC-4584-7D4D-9AC5-26861B0A2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3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41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05746-5DE4-07B1-5611-4EEBAF38DE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100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3F001E6-D6D1-A396-EE07-7790621213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71394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BD7855-1EA6-1102-5122-4BF617ED2D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14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DB0072-B1E4-2B67-CD64-AFD0CADC50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81000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12EFAB6-9D79-46A4-1400-FA689BD183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394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8E2A34E-676C-226E-E8A6-42635E9CC18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8140" y="3772092"/>
            <a:ext cx="3074469" cy="208185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41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38" y="457201"/>
            <a:ext cx="716866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14203" y="457201"/>
            <a:ext cx="7196798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7AD69-3205-BCCD-4E2D-E72B1D3B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0D675-7591-9D83-10A1-2FEED657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pPr/>
              <a:t>12/8/2023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7773C-2F41-C6E1-AAB5-9601AB5720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A169B0B5-D05E-C4AE-458A-3F4627989B4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81000" y="1435100"/>
            <a:ext cx="7510463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A2623B-F27F-1862-1049-4ADBDCD76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6888" y="1435100"/>
            <a:ext cx="3694112" cy="3417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233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ull Photo"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14450-E163-A0FB-AE33-14F2CE668D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73770"/>
          <a:stretch/>
        </p:blipFill>
        <p:spPr>
          <a:xfrm>
            <a:off x="1" y="5059179"/>
            <a:ext cx="12191999" cy="179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0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5FCBB805-91EF-D0F1-B5CA-BCA3290E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1372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28D4045A-E327-4892-6A89-6CBE5583D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6797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6B75A76D-59A5-A55D-8427-D3105607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1624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Wre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E3126A54-2183-1E0F-7A09-1B69C88E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0686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10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C16630-5558-9114-4463-47E138DB6255}"/>
              </a:ext>
            </a:extLst>
          </p:cNvPr>
          <p:cNvSpPr txBox="1">
            <a:spLocks/>
          </p:cNvSpPr>
          <p:nvPr userDrawn="1"/>
        </p:nvSpPr>
        <p:spPr>
          <a:xfrm>
            <a:off x="2447108" y="1680753"/>
            <a:ext cx="8682445" cy="2760617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3552819F-CE1E-70EB-07B5-3B61D257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D913C0-CC86-E0C0-B503-69104064E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3612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7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1800" kern="1200">
          <a:solidFill>
            <a:srgbClr val="B3A369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55A20D-930F-A185-C845-C95F4365004A}"/>
              </a:ext>
            </a:extLst>
          </p:cNvPr>
          <p:cNvSpPr txBox="1">
            <a:spLocks/>
          </p:cNvSpPr>
          <p:nvPr userDrawn="1"/>
        </p:nvSpPr>
        <p:spPr>
          <a:xfrm>
            <a:off x="1746069" y="2137954"/>
            <a:ext cx="8699862" cy="258209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C83A85DD-FCD4-4A59-0F3C-B8F9FA03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5836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ctr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016554A5-B4DD-7045-B047-B7DA6D1E70A4}" type="datetimeFigureOut">
              <a:rPr lang="en-US" smtClean="0"/>
              <a:pPr/>
              <a:t>12/8/2023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1000" y="6182540"/>
            <a:ext cx="9165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93" r:id="rId4"/>
    <p:sldLayoutId id="2147483690" r:id="rId5"/>
    <p:sldLayoutId id="2147483691" r:id="rId6"/>
    <p:sldLayoutId id="2147483692" r:id="rId7"/>
    <p:sldLayoutId id="214748369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8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ACC4-8BA4-D145-6D28-7181D4BBF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ECE 4180 Final Project:</a:t>
            </a:r>
            <a:br>
              <a:rPr lang="en-US" dirty="0"/>
            </a:br>
            <a:r>
              <a:rPr lang="en-US" dirty="0"/>
              <a:t>Balancing Buddy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02467-1D6D-30DE-402A-35783DB9D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Daniel Niemann, Fan Han Hoon, Sid Gulati, </a:t>
            </a:r>
            <a:r>
              <a:rPr lang="en-US" sz="2400" dirty="0" err="1"/>
              <a:t>Muath</a:t>
            </a:r>
            <a:r>
              <a:rPr lang="en-US" sz="2400" dirty="0"/>
              <a:t> F </a:t>
            </a:r>
            <a:r>
              <a:rPr lang="en-US" sz="2400" dirty="0" err="1"/>
              <a:t>Alsubhi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62558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Objective:</a:t>
            </a:r>
          </a:p>
          <a:p>
            <a:pPr lvl="1"/>
            <a:r>
              <a:rPr lang="en-US" dirty="0"/>
              <a:t>Construct a robot from already-owned parts that can autonomously maintain its balance in real time with zero help</a:t>
            </a:r>
          </a:p>
          <a:p>
            <a:r>
              <a:rPr lang="en-US" dirty="0"/>
              <a:t>Challenges Encountered:</a:t>
            </a:r>
          </a:p>
          <a:p>
            <a:pPr lvl="1"/>
            <a:r>
              <a:rPr lang="en-US" dirty="0"/>
              <a:t>Sensitivity of selected IMU</a:t>
            </a:r>
          </a:p>
          <a:p>
            <a:pPr lvl="2"/>
            <a:r>
              <a:rPr lang="en-US" dirty="0"/>
              <a:t>We went through 4 different IMUs before landing on our final choice</a:t>
            </a:r>
          </a:p>
          <a:p>
            <a:pPr lvl="1"/>
            <a:r>
              <a:rPr lang="en-US" dirty="0"/>
              <a:t>Off-axis center of gravity</a:t>
            </a:r>
          </a:p>
          <a:p>
            <a:pPr lvl="2"/>
            <a:r>
              <a:rPr lang="en-US" dirty="0"/>
              <a:t>Due to servo placement</a:t>
            </a:r>
          </a:p>
          <a:p>
            <a:pPr lvl="1"/>
            <a:r>
              <a:rPr lang="en-US" dirty="0"/>
              <a:t>Issues with balancing calculation</a:t>
            </a:r>
          </a:p>
          <a:p>
            <a:pPr lvl="2"/>
            <a:r>
              <a:rPr lang="en-US" dirty="0"/>
              <a:t>Wild distribution of results</a:t>
            </a:r>
          </a:p>
          <a:p>
            <a:pPr lvl="2"/>
            <a:r>
              <a:rPr lang="en-US" dirty="0"/>
              <a:t>A library used for IMU was found to be flawed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Introduction</a:t>
            </a:r>
          </a:p>
        </p:txBody>
      </p:sp>
    </p:spTree>
    <p:extLst>
      <p:ext uri="{BB962C8B-B14F-4D97-AF65-F5344CB8AC3E}">
        <p14:creationId xmlns:p14="http://schemas.microsoft.com/office/powerpoint/2010/main" val="820753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11430000" cy="1424526"/>
          </a:xfrm>
        </p:spPr>
        <p:txBody>
          <a:bodyPr/>
          <a:lstStyle/>
          <a:p>
            <a:r>
              <a:rPr lang="en-US" dirty="0"/>
              <a:t>IMU of Choice: LSM9DS0</a:t>
            </a:r>
          </a:p>
          <a:p>
            <a:r>
              <a:rPr lang="en-US" dirty="0"/>
              <a:t>Use </a:t>
            </a:r>
            <a:r>
              <a:rPr lang="en-US" dirty="0" err="1"/>
              <a:t>Mbed</a:t>
            </a:r>
            <a:r>
              <a:rPr lang="en-US" dirty="0"/>
              <a:t> instead of Arduino or Pi Zero</a:t>
            </a:r>
          </a:p>
          <a:p>
            <a:pPr lvl="1"/>
            <a:r>
              <a:rPr lang="en-US" dirty="0"/>
              <a:t>Lots of libraries that were already available + familiarity with the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Overview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F3CE2EE-76E6-0CAC-84D6-DFEC26B94C4D}"/>
              </a:ext>
            </a:extLst>
          </p:cNvPr>
          <p:cNvSpPr/>
          <p:nvPr/>
        </p:nvSpPr>
        <p:spPr>
          <a:xfrm>
            <a:off x="519113" y="3243261"/>
            <a:ext cx="1314450" cy="704850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IMU</a:t>
            </a:r>
          </a:p>
          <a:p>
            <a:pPr algn="ctr"/>
            <a:r>
              <a:rPr lang="en-US" dirty="0"/>
              <a:t>LSM9DS0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B1C9C2B-EF46-5B5F-567E-46CF5E1E7098}"/>
              </a:ext>
            </a:extLst>
          </p:cNvPr>
          <p:cNvSpPr/>
          <p:nvPr/>
        </p:nvSpPr>
        <p:spPr>
          <a:xfrm>
            <a:off x="519113" y="4624386"/>
            <a:ext cx="1314450" cy="914400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AA Batteries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F5D4944-2C59-88F1-F0F0-023FA892B30B}"/>
              </a:ext>
            </a:extLst>
          </p:cNvPr>
          <p:cNvSpPr/>
          <p:nvPr/>
        </p:nvSpPr>
        <p:spPr>
          <a:xfrm>
            <a:off x="4394203" y="3243261"/>
            <a:ext cx="1314450" cy="704850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Mbed</a:t>
            </a:r>
            <a:endParaRPr lang="en-US" dirty="0"/>
          </a:p>
          <a:p>
            <a:pPr algn="ctr"/>
            <a:r>
              <a:rPr lang="en-US" dirty="0"/>
              <a:t>LPC1768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4582A64-3DB7-7178-7277-41ECBEB0F512}"/>
              </a:ext>
            </a:extLst>
          </p:cNvPr>
          <p:cNvSpPr/>
          <p:nvPr/>
        </p:nvSpPr>
        <p:spPr>
          <a:xfrm>
            <a:off x="4267203" y="4729161"/>
            <a:ext cx="1568450" cy="704850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F9F6E5"/>
                </a:solidFill>
              </a:rPr>
              <a:t>H-Bridge</a:t>
            </a:r>
          </a:p>
          <a:p>
            <a:pPr algn="ctr"/>
            <a:r>
              <a:rPr lang="en-US" sz="1800" dirty="0">
                <a:solidFill>
                  <a:srgbClr val="F9F6E5"/>
                </a:solidFill>
              </a:rPr>
              <a:t>TB6612FNG</a:t>
            </a:r>
            <a:endParaRPr lang="en-US" dirty="0">
              <a:solidFill>
                <a:srgbClr val="F9F6E5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4E5178-3037-4729-A1B2-A78FC02FC638}"/>
              </a:ext>
            </a:extLst>
          </p:cNvPr>
          <p:cNvCxnSpPr>
            <a:cxnSpLocks/>
          </p:cNvCxnSpPr>
          <p:nvPr/>
        </p:nvCxnSpPr>
        <p:spPr>
          <a:xfrm>
            <a:off x="1833563" y="3776663"/>
            <a:ext cx="2560640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8386592-8D2E-7DA0-4113-0A1EDEC6A2B4}"/>
              </a:ext>
            </a:extLst>
          </p:cNvPr>
          <p:cNvCxnSpPr>
            <a:cxnSpLocks/>
          </p:cNvCxnSpPr>
          <p:nvPr/>
        </p:nvCxnSpPr>
        <p:spPr>
          <a:xfrm>
            <a:off x="4572000" y="3948111"/>
            <a:ext cx="0" cy="78105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9D13042-0F58-B89D-112C-FD6E34A83567}"/>
              </a:ext>
            </a:extLst>
          </p:cNvPr>
          <p:cNvCxnSpPr>
            <a:cxnSpLocks/>
          </p:cNvCxnSpPr>
          <p:nvPr/>
        </p:nvCxnSpPr>
        <p:spPr>
          <a:xfrm>
            <a:off x="5549900" y="3948111"/>
            <a:ext cx="0" cy="78105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D3EA721-4EC1-A82F-5E93-48307DD29271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1833563" y="5081586"/>
            <a:ext cx="2433640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CCB236B-0B83-289C-B71C-8E5F08C966E8}"/>
              </a:ext>
            </a:extLst>
          </p:cNvPr>
          <p:cNvCxnSpPr>
            <a:cxnSpLocks/>
            <a:stCxn id="5" idx="0"/>
            <a:endCxn id="4" idx="2"/>
          </p:cNvCxnSpPr>
          <p:nvPr/>
        </p:nvCxnSpPr>
        <p:spPr>
          <a:xfrm flipV="1">
            <a:off x="1176338" y="3948111"/>
            <a:ext cx="0" cy="676275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4D8FDA2-A429-9C4D-BF7B-B29D817544FC}"/>
              </a:ext>
            </a:extLst>
          </p:cNvPr>
          <p:cNvCxnSpPr>
            <a:cxnSpLocks/>
          </p:cNvCxnSpPr>
          <p:nvPr/>
        </p:nvCxnSpPr>
        <p:spPr>
          <a:xfrm flipV="1">
            <a:off x="1824041" y="3909615"/>
            <a:ext cx="2589207" cy="80764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F3FEB7DC-38F4-6CB1-16A1-D9B6EADCAD87}"/>
              </a:ext>
            </a:extLst>
          </p:cNvPr>
          <p:cNvSpPr/>
          <p:nvPr/>
        </p:nvSpPr>
        <p:spPr>
          <a:xfrm>
            <a:off x="6911977" y="5434011"/>
            <a:ext cx="1568450" cy="704850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9F6E5"/>
                </a:solidFill>
              </a:rPr>
              <a:t>Right Motor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818F548-65E4-8E2A-0E59-7D896B771B87}"/>
              </a:ext>
            </a:extLst>
          </p:cNvPr>
          <p:cNvSpPr/>
          <p:nvPr/>
        </p:nvSpPr>
        <p:spPr>
          <a:xfrm>
            <a:off x="6911977" y="4125911"/>
            <a:ext cx="1568450" cy="704850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9F6E5"/>
                </a:solidFill>
              </a:rPr>
              <a:t>Left Motor</a:t>
            </a:r>
          </a:p>
        </p:txBody>
      </p:sp>
      <p:sp>
        <p:nvSpPr>
          <p:cNvPr id="38" name="Wave 37">
            <a:extLst>
              <a:ext uri="{FF2B5EF4-FFF2-40B4-BE49-F238E27FC236}">
                <a16:creationId xmlns:a16="http://schemas.microsoft.com/office/drawing/2014/main" id="{D78FDF9B-D3CB-B620-D89C-89D6EDC74A83}"/>
              </a:ext>
            </a:extLst>
          </p:cNvPr>
          <p:cNvSpPr/>
          <p:nvPr/>
        </p:nvSpPr>
        <p:spPr>
          <a:xfrm>
            <a:off x="9715503" y="4678359"/>
            <a:ext cx="1689100" cy="977900"/>
          </a:xfrm>
          <a:prstGeom prst="wav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Balancing</a:t>
            </a:r>
          </a:p>
          <a:p>
            <a:pPr algn="ctr"/>
            <a:r>
              <a:rPr lang="en-US" dirty="0"/>
              <a:t>Robot!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4A60763-CAEC-6663-AB62-4D2A7A886101}"/>
              </a:ext>
            </a:extLst>
          </p:cNvPr>
          <p:cNvCxnSpPr>
            <a:cxnSpLocks/>
            <a:endCxn id="35" idx="1"/>
          </p:cNvCxnSpPr>
          <p:nvPr/>
        </p:nvCxnSpPr>
        <p:spPr>
          <a:xfrm flipV="1">
            <a:off x="5835653" y="4478336"/>
            <a:ext cx="1076324" cy="60325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5864AD9-0EA1-40E7-5CB5-E524B19C7CEF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5835653" y="5081586"/>
            <a:ext cx="1076324" cy="70485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348ABBA-A0E4-4131-6000-24A0D0EE75CA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8480427" y="5308598"/>
            <a:ext cx="1235076" cy="4778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C1E5488-77B1-4782-7C07-A6ADAEB0AD88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8480427" y="4478336"/>
            <a:ext cx="1235076" cy="4778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1" name="Straight Arrow Connector 2050">
            <a:extLst>
              <a:ext uri="{FF2B5EF4-FFF2-40B4-BE49-F238E27FC236}">
                <a16:creationId xmlns:a16="http://schemas.microsoft.com/office/drawing/2014/main" id="{ADBFCF95-9D48-D7BF-9737-E4B695AF2780}"/>
              </a:ext>
            </a:extLst>
          </p:cNvPr>
          <p:cNvCxnSpPr>
            <a:cxnSpLocks/>
          </p:cNvCxnSpPr>
          <p:nvPr/>
        </p:nvCxnSpPr>
        <p:spPr>
          <a:xfrm>
            <a:off x="1826421" y="3414713"/>
            <a:ext cx="2560640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TextBox 2052">
            <a:extLst>
              <a:ext uri="{FF2B5EF4-FFF2-40B4-BE49-F238E27FC236}">
                <a16:creationId xmlns:a16="http://schemas.microsoft.com/office/drawing/2014/main" id="{2D5FD212-C369-381B-2E90-5AC5B325DAA2}"/>
              </a:ext>
            </a:extLst>
          </p:cNvPr>
          <p:cNvSpPr txBox="1"/>
          <p:nvPr/>
        </p:nvSpPr>
        <p:spPr>
          <a:xfrm>
            <a:off x="2226470" y="3167063"/>
            <a:ext cx="16478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Angular Acceleration</a:t>
            </a:r>
          </a:p>
        </p:txBody>
      </p:sp>
      <p:sp>
        <p:nvSpPr>
          <p:cNvPr id="2054" name="TextBox 2053">
            <a:extLst>
              <a:ext uri="{FF2B5EF4-FFF2-40B4-BE49-F238E27FC236}">
                <a16:creationId xmlns:a16="http://schemas.microsoft.com/office/drawing/2014/main" id="{C0E9A4F6-D867-3F3D-9EB6-E27920B1822E}"/>
              </a:ext>
            </a:extLst>
          </p:cNvPr>
          <p:cNvSpPr txBox="1"/>
          <p:nvPr/>
        </p:nvSpPr>
        <p:spPr>
          <a:xfrm>
            <a:off x="2226469" y="3529201"/>
            <a:ext cx="16478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Gyro Reading</a:t>
            </a:r>
          </a:p>
        </p:txBody>
      </p:sp>
      <p:sp>
        <p:nvSpPr>
          <p:cNvPr id="2055" name="TextBox 2054">
            <a:extLst>
              <a:ext uri="{FF2B5EF4-FFF2-40B4-BE49-F238E27FC236}">
                <a16:creationId xmlns:a16="http://schemas.microsoft.com/office/drawing/2014/main" id="{B5DE38A2-F7A5-5E52-7874-348C9C2E836F}"/>
              </a:ext>
            </a:extLst>
          </p:cNvPr>
          <p:cNvSpPr txBox="1"/>
          <p:nvPr/>
        </p:nvSpPr>
        <p:spPr>
          <a:xfrm rot="20580248">
            <a:off x="2179636" y="4115824"/>
            <a:ext cx="16478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Power (5V)</a:t>
            </a:r>
          </a:p>
        </p:txBody>
      </p:sp>
      <p:sp>
        <p:nvSpPr>
          <p:cNvPr id="2056" name="TextBox 2055">
            <a:extLst>
              <a:ext uri="{FF2B5EF4-FFF2-40B4-BE49-F238E27FC236}">
                <a16:creationId xmlns:a16="http://schemas.microsoft.com/office/drawing/2014/main" id="{C68CB389-7EDC-7A66-EB60-E2580735E310}"/>
              </a:ext>
            </a:extLst>
          </p:cNvPr>
          <p:cNvSpPr txBox="1"/>
          <p:nvPr/>
        </p:nvSpPr>
        <p:spPr>
          <a:xfrm>
            <a:off x="2186782" y="4853029"/>
            <a:ext cx="16478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Power (5V)</a:t>
            </a:r>
          </a:p>
        </p:txBody>
      </p:sp>
      <p:sp>
        <p:nvSpPr>
          <p:cNvPr id="2057" name="TextBox 2056">
            <a:extLst>
              <a:ext uri="{FF2B5EF4-FFF2-40B4-BE49-F238E27FC236}">
                <a16:creationId xmlns:a16="http://schemas.microsoft.com/office/drawing/2014/main" id="{4C540184-C6B5-E233-CFCE-2D974B4109C0}"/>
              </a:ext>
            </a:extLst>
          </p:cNvPr>
          <p:cNvSpPr txBox="1"/>
          <p:nvPr/>
        </p:nvSpPr>
        <p:spPr>
          <a:xfrm>
            <a:off x="287600" y="4152513"/>
            <a:ext cx="16478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Power (5V)</a:t>
            </a:r>
          </a:p>
        </p:txBody>
      </p:sp>
      <p:sp>
        <p:nvSpPr>
          <p:cNvPr id="2058" name="TextBox 2057">
            <a:extLst>
              <a:ext uri="{FF2B5EF4-FFF2-40B4-BE49-F238E27FC236}">
                <a16:creationId xmlns:a16="http://schemas.microsoft.com/office/drawing/2014/main" id="{1C9CE0C7-1BD2-D42E-FD00-9D72D4ABA55F}"/>
              </a:ext>
            </a:extLst>
          </p:cNvPr>
          <p:cNvSpPr txBox="1"/>
          <p:nvPr/>
        </p:nvSpPr>
        <p:spPr>
          <a:xfrm>
            <a:off x="3765809" y="4166013"/>
            <a:ext cx="16478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Speed (PWM)</a:t>
            </a:r>
          </a:p>
        </p:txBody>
      </p:sp>
      <p:sp>
        <p:nvSpPr>
          <p:cNvPr id="2059" name="TextBox 2058">
            <a:extLst>
              <a:ext uri="{FF2B5EF4-FFF2-40B4-BE49-F238E27FC236}">
                <a16:creationId xmlns:a16="http://schemas.microsoft.com/office/drawing/2014/main" id="{47D12513-2B20-834A-A9AA-847B1645FE84}"/>
              </a:ext>
            </a:extLst>
          </p:cNvPr>
          <p:cNvSpPr txBox="1"/>
          <p:nvPr/>
        </p:nvSpPr>
        <p:spPr>
          <a:xfrm>
            <a:off x="5060950" y="4162036"/>
            <a:ext cx="16478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Direction</a:t>
            </a:r>
          </a:p>
        </p:txBody>
      </p:sp>
    </p:spTree>
    <p:extLst>
      <p:ext uri="{BB962C8B-B14F-4D97-AF65-F5344CB8AC3E}">
        <p14:creationId xmlns:p14="http://schemas.microsoft.com/office/powerpoint/2010/main" val="1099832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5430002-4A9C-BE95-1A04-D2B57F297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186" y="215900"/>
            <a:ext cx="3410373" cy="605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14F12DF-F718-B772-D124-83FC49996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7172" y="203200"/>
            <a:ext cx="2473772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EBFA98D-720F-4EE5-920C-266CE460089B}"/>
              </a:ext>
            </a:extLst>
          </p:cNvPr>
          <p:cNvCxnSpPr>
            <a:cxnSpLocks/>
            <a:stCxn id="1029" idx="1"/>
          </p:cNvCxnSpPr>
          <p:nvPr/>
        </p:nvCxnSpPr>
        <p:spPr>
          <a:xfrm flipH="1">
            <a:off x="3268508" y="892269"/>
            <a:ext cx="1597056" cy="1495095"/>
          </a:xfrm>
          <a:prstGeom prst="straightConnector1">
            <a:avLst/>
          </a:prstGeom>
          <a:ln w="38100">
            <a:solidFill>
              <a:srgbClr val="FF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10E0E4-C83C-2E67-CF29-99EFFA897FA6}"/>
              </a:ext>
            </a:extLst>
          </p:cNvPr>
          <p:cNvCxnSpPr>
            <a:cxnSpLocks/>
            <a:stCxn id="59" idx="1"/>
          </p:cNvCxnSpPr>
          <p:nvPr/>
        </p:nvCxnSpPr>
        <p:spPr>
          <a:xfrm flipH="1">
            <a:off x="2902371" y="1973622"/>
            <a:ext cx="1942090" cy="564982"/>
          </a:xfrm>
          <a:prstGeom prst="straightConnector1">
            <a:avLst/>
          </a:prstGeom>
          <a:ln w="38100">
            <a:solidFill>
              <a:srgbClr val="FF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62B2842-DB72-A06D-B3DC-98252907EB28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2786330" y="3043389"/>
            <a:ext cx="2079932" cy="293503"/>
          </a:xfrm>
          <a:prstGeom prst="straightConnector1">
            <a:avLst/>
          </a:prstGeom>
          <a:ln w="38100">
            <a:solidFill>
              <a:srgbClr val="FF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9DDD857-7699-A194-E24A-79DD467C481B}"/>
              </a:ext>
            </a:extLst>
          </p:cNvPr>
          <p:cNvCxnSpPr>
            <a:cxnSpLocks/>
            <a:stCxn id="50" idx="1"/>
          </p:cNvCxnSpPr>
          <p:nvPr/>
        </p:nvCxnSpPr>
        <p:spPr>
          <a:xfrm flipH="1" flipV="1">
            <a:off x="3454399" y="3506844"/>
            <a:ext cx="1403560" cy="645391"/>
          </a:xfrm>
          <a:prstGeom prst="straightConnector1">
            <a:avLst/>
          </a:prstGeom>
          <a:ln w="38100">
            <a:solidFill>
              <a:srgbClr val="FF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63D682D-CEAD-3BD0-613C-CB821B054FF4}"/>
              </a:ext>
            </a:extLst>
          </p:cNvPr>
          <p:cNvCxnSpPr>
            <a:cxnSpLocks/>
            <a:stCxn id="50" idx="1"/>
          </p:cNvCxnSpPr>
          <p:nvPr/>
        </p:nvCxnSpPr>
        <p:spPr>
          <a:xfrm flipH="1" flipV="1">
            <a:off x="2335057" y="3884399"/>
            <a:ext cx="2522902" cy="267836"/>
          </a:xfrm>
          <a:prstGeom prst="straightConnector1">
            <a:avLst/>
          </a:prstGeom>
          <a:ln w="38100">
            <a:solidFill>
              <a:srgbClr val="FF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6ED812C-D73B-18F2-814C-06353AF80306}"/>
              </a:ext>
            </a:extLst>
          </p:cNvPr>
          <p:cNvCxnSpPr>
            <a:cxnSpLocks/>
            <a:stCxn id="53" idx="1"/>
          </p:cNvCxnSpPr>
          <p:nvPr/>
        </p:nvCxnSpPr>
        <p:spPr>
          <a:xfrm flipH="1" flipV="1">
            <a:off x="2902371" y="4147451"/>
            <a:ext cx="1963891" cy="1143557"/>
          </a:xfrm>
          <a:prstGeom prst="straightConnector1">
            <a:avLst/>
          </a:prstGeom>
          <a:ln w="38100">
            <a:solidFill>
              <a:srgbClr val="FF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2A7744BF-A212-5A8D-6548-A85F313C7135}"/>
              </a:ext>
            </a:extLst>
          </p:cNvPr>
          <p:cNvSpPr txBox="1"/>
          <p:nvPr/>
        </p:nvSpPr>
        <p:spPr>
          <a:xfrm>
            <a:off x="4849656" y="4321512"/>
            <a:ext cx="2214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Driven by </a:t>
            </a:r>
            <a:r>
              <a:rPr lang="en-US" sz="1200" dirty="0" err="1"/>
              <a:t>mbed</a:t>
            </a:r>
            <a:r>
              <a:rPr lang="en-US" sz="1200" dirty="0"/>
              <a:t> code through H-bridge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AB1DB55-1461-689D-20AD-0E55F8705CF1}"/>
              </a:ext>
            </a:extLst>
          </p:cNvPr>
          <p:cNvSpPr/>
          <p:nvPr/>
        </p:nvSpPr>
        <p:spPr>
          <a:xfrm>
            <a:off x="4857959" y="3982958"/>
            <a:ext cx="2214785" cy="338554"/>
          </a:xfrm>
          <a:prstGeom prst="rect">
            <a:avLst/>
          </a:prstGeom>
          <a:ln>
            <a:solidFill>
              <a:srgbClr val="00437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4376"/>
                </a:solidFill>
              </a:rPr>
              <a:t>Dual Servo Motors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71C698D-652D-B9B7-3264-17C3809DD53A}"/>
              </a:ext>
            </a:extLst>
          </p:cNvPr>
          <p:cNvSpPr/>
          <p:nvPr/>
        </p:nvSpPr>
        <p:spPr>
          <a:xfrm>
            <a:off x="4866262" y="5121731"/>
            <a:ext cx="2198179" cy="338554"/>
          </a:xfrm>
          <a:prstGeom prst="rect">
            <a:avLst/>
          </a:prstGeom>
          <a:ln>
            <a:solidFill>
              <a:srgbClr val="00437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4376"/>
                </a:solidFill>
              </a:rPr>
              <a:t>Power Supply (5V)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D69DFDF-8428-336D-A5A1-422622F6E5BF}"/>
              </a:ext>
            </a:extLst>
          </p:cNvPr>
          <p:cNvSpPr txBox="1"/>
          <p:nvPr/>
        </p:nvSpPr>
        <p:spPr>
          <a:xfrm>
            <a:off x="4841353" y="5465069"/>
            <a:ext cx="222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4 AA batteries in parallel allow for long battery life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71039E4-8AF3-31B0-BFB0-8C41BEEEC7D3}"/>
              </a:ext>
            </a:extLst>
          </p:cNvPr>
          <p:cNvSpPr/>
          <p:nvPr/>
        </p:nvSpPr>
        <p:spPr>
          <a:xfrm>
            <a:off x="4866262" y="2874112"/>
            <a:ext cx="2220200" cy="338554"/>
          </a:xfrm>
          <a:prstGeom prst="rect">
            <a:avLst/>
          </a:prstGeom>
          <a:ln>
            <a:solidFill>
              <a:srgbClr val="00437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004376"/>
                </a:solidFill>
              </a:rPr>
              <a:t>Mbed</a:t>
            </a:r>
            <a:r>
              <a:rPr lang="en-US" sz="1600" dirty="0">
                <a:solidFill>
                  <a:srgbClr val="004376"/>
                </a:solidFill>
              </a:rPr>
              <a:t>: LPC1768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DDF55CF-E045-9ACF-38F6-54ACEBABC19C}"/>
              </a:ext>
            </a:extLst>
          </p:cNvPr>
          <p:cNvSpPr txBox="1"/>
          <p:nvPr/>
        </p:nvSpPr>
        <p:spPr>
          <a:xfrm>
            <a:off x="4844460" y="2147683"/>
            <a:ext cx="2242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Takes input from </a:t>
            </a:r>
            <a:r>
              <a:rPr lang="en-US" sz="1200" dirty="0" err="1"/>
              <a:t>Mbed</a:t>
            </a:r>
            <a:r>
              <a:rPr lang="en-US" sz="1200" dirty="0"/>
              <a:t> and scales servo power accordingly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412BC91-75E0-F1E3-1112-BA88EFE6CF5D}"/>
              </a:ext>
            </a:extLst>
          </p:cNvPr>
          <p:cNvSpPr/>
          <p:nvPr/>
        </p:nvSpPr>
        <p:spPr>
          <a:xfrm>
            <a:off x="4844461" y="1804345"/>
            <a:ext cx="2242001" cy="338554"/>
          </a:xfrm>
          <a:prstGeom prst="rect">
            <a:avLst/>
          </a:prstGeom>
          <a:ln>
            <a:solidFill>
              <a:srgbClr val="00437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4376"/>
                </a:solidFill>
              </a:rPr>
              <a:t>H-Bridge: TB6612FNG</a:t>
            </a: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0415960A-0849-5A31-0C2D-F615319BEAD9}"/>
              </a:ext>
            </a:extLst>
          </p:cNvPr>
          <p:cNvSpPr txBox="1"/>
          <p:nvPr/>
        </p:nvSpPr>
        <p:spPr>
          <a:xfrm>
            <a:off x="4848254" y="3221487"/>
            <a:ext cx="2245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Runs balancing software, reads IMU and controls servos</a:t>
            </a:r>
          </a:p>
        </p:txBody>
      </p:sp>
      <p:sp>
        <p:nvSpPr>
          <p:cNvPr id="1029" name="Rectangle 1028">
            <a:extLst>
              <a:ext uri="{FF2B5EF4-FFF2-40B4-BE49-F238E27FC236}">
                <a16:creationId xmlns:a16="http://schemas.microsoft.com/office/drawing/2014/main" id="{98CA9E22-42C7-3E47-C905-A0BE7D64AEDA}"/>
              </a:ext>
            </a:extLst>
          </p:cNvPr>
          <p:cNvSpPr/>
          <p:nvPr/>
        </p:nvSpPr>
        <p:spPr>
          <a:xfrm>
            <a:off x="4865564" y="722992"/>
            <a:ext cx="2242001" cy="338554"/>
          </a:xfrm>
          <a:prstGeom prst="rect">
            <a:avLst/>
          </a:prstGeom>
          <a:ln>
            <a:solidFill>
              <a:srgbClr val="00437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4376"/>
                </a:solidFill>
              </a:rPr>
              <a:t>IMU: LSM9DS0</a:t>
            </a:r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56CCEF41-5340-AAD2-E075-A747A946C797}"/>
              </a:ext>
            </a:extLst>
          </p:cNvPr>
          <p:cNvSpPr txBox="1"/>
          <p:nvPr/>
        </p:nvSpPr>
        <p:spPr>
          <a:xfrm>
            <a:off x="4865563" y="1057434"/>
            <a:ext cx="2242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Reads gyro and accelerometer data and sends to </a:t>
            </a:r>
            <a:r>
              <a:rPr lang="en-US" sz="1200" dirty="0" err="1"/>
              <a:t>Mbed</a:t>
            </a:r>
            <a:endParaRPr lang="en-US" sz="1200" dirty="0"/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D4C52EDC-A791-F363-9207-876AD3014252}"/>
              </a:ext>
            </a:extLst>
          </p:cNvPr>
          <p:cNvSpPr txBox="1"/>
          <p:nvPr/>
        </p:nvSpPr>
        <p:spPr>
          <a:xfrm>
            <a:off x="7692573" y="1567852"/>
            <a:ext cx="1597056" cy="1938992"/>
          </a:xfrm>
          <a:prstGeom prst="rect">
            <a:avLst/>
          </a:prstGeom>
          <a:noFill/>
          <a:ln>
            <a:solidFill>
              <a:srgbClr val="0043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Since the balancing point is in front of the chassis due to servo placement, all weight was placed on the front of the device to create a balancing point for the device that lets it stand straight up</a:t>
            </a:r>
          </a:p>
        </p:txBody>
      </p:sp>
    </p:spTree>
    <p:extLst>
      <p:ext uri="{BB962C8B-B14F-4D97-AF65-F5344CB8AC3E}">
        <p14:creationId xmlns:p14="http://schemas.microsoft.com/office/powerpoint/2010/main" val="3000819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&amp; Programming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4E3DD28-1530-965D-36AB-3AF8AECD9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11319588" cy="4569495"/>
          </a:xfrm>
        </p:spPr>
        <p:txBody>
          <a:bodyPr/>
          <a:lstStyle/>
          <a:p>
            <a:r>
              <a:rPr lang="en-US" dirty="0"/>
              <a:t>Motor Code (Identify Motor Bias)</a:t>
            </a:r>
          </a:p>
          <a:p>
            <a:pPr lvl="1"/>
            <a:r>
              <a:rPr lang="en-US" dirty="0"/>
              <a:t>Rev/s, Linear Speed, Time</a:t>
            </a:r>
          </a:p>
          <a:p>
            <a:pPr lvl="1"/>
            <a:r>
              <a:rPr lang="en-US" dirty="0"/>
              <a:t>Heading Angle</a:t>
            </a:r>
          </a:p>
          <a:p>
            <a:pPr lvl="1"/>
            <a:r>
              <a:rPr lang="en-US" dirty="0"/>
              <a:t>Bias</a:t>
            </a:r>
          </a:p>
          <a:p>
            <a:r>
              <a:rPr lang="en-US" dirty="0"/>
              <a:t>2 Mode</a:t>
            </a:r>
          </a:p>
          <a:p>
            <a:pPr lvl="1"/>
            <a:r>
              <a:rPr lang="en-US" dirty="0"/>
              <a:t>Equilibrium Mode (Identify IMU Bias)</a:t>
            </a:r>
          </a:p>
          <a:p>
            <a:pPr lvl="1"/>
            <a:r>
              <a:rPr lang="en-US" dirty="0"/>
              <a:t>Balancing Mode (PID Control)</a:t>
            </a:r>
          </a:p>
        </p:txBody>
      </p:sp>
      <p:pic>
        <p:nvPicPr>
          <p:cNvPr id="9" name="Picture 8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760D3174-FB71-2DD5-8ECE-16263A5D3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651" y="2184830"/>
            <a:ext cx="5048014" cy="8429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0E11AA-D5B8-12E5-67C8-DCC2B7920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651" y="3500232"/>
            <a:ext cx="4965754" cy="151077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05AA163-DF46-AF4C-35A5-7BA330FF45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0651" y="1101771"/>
            <a:ext cx="5811694" cy="7282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6CDE11F-ECE2-1C46-32ED-C3379154E5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7482" b="64199"/>
          <a:stretch/>
        </p:blipFill>
        <p:spPr>
          <a:xfrm>
            <a:off x="751132" y="3937433"/>
            <a:ext cx="3195717" cy="6532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872C817-662C-EC36-406B-C909B00A798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6430"/>
          <a:stretch/>
        </p:blipFill>
        <p:spPr>
          <a:xfrm>
            <a:off x="751133" y="4647036"/>
            <a:ext cx="3195716" cy="19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905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CB63B-F0C1-776E-A9B3-66248B63E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/>
                <a:ea typeface="Roboto"/>
                <a:cs typeface="Roboto"/>
              </a:rPr>
              <a:t>Demo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8221B-3781-9F79-9C5F-69DF5B35A41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08BF26-C355-7D33-3835-4BF39B76C5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20231207_162022">
            <a:hlinkClick r:id="" action="ppaction://media"/>
            <a:extLst>
              <a:ext uri="{FF2B5EF4-FFF2-40B4-BE49-F238E27FC236}">
                <a16:creationId xmlns:a16="http://schemas.microsoft.com/office/drawing/2014/main" id="{16258465-A66F-2122-94B0-C19118857C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18673" y="1211179"/>
            <a:ext cx="3657602" cy="5558590"/>
          </a:xfrm>
          <a:prstGeom prst="rect">
            <a:avLst/>
          </a:prstGeom>
        </p:spPr>
      </p:pic>
      <p:pic>
        <p:nvPicPr>
          <p:cNvPr id="6" name="20231207_230908">
            <a:hlinkClick r:id="" action="ppaction://media"/>
            <a:extLst>
              <a:ext uri="{FF2B5EF4-FFF2-40B4-BE49-F238E27FC236}">
                <a16:creationId xmlns:a16="http://schemas.microsoft.com/office/drawing/2014/main" id="{114D8C4D-D02A-3C34-2995-A1652010EE8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08710" y="1211179"/>
            <a:ext cx="3472010" cy="547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765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6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29999" cy="5375815"/>
          </a:xfrm>
        </p:spPr>
        <p:txBody>
          <a:bodyPr/>
          <a:lstStyle/>
          <a:p>
            <a:r>
              <a:rPr lang="en-US" dirty="0"/>
              <a:t>In the static balance test, the robot performed exceptionally</a:t>
            </a:r>
          </a:p>
          <a:p>
            <a:r>
              <a:rPr lang="en-US" dirty="0"/>
              <a:t>Robot encountered small hiccups with dynamic balance test</a:t>
            </a:r>
          </a:p>
          <a:p>
            <a:pPr lvl="1"/>
            <a:r>
              <a:rPr lang="en-US" dirty="0"/>
              <a:t>Sometimes, servo would overcommit once the robot tilted past 50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degrees in either direction</a:t>
            </a:r>
          </a:p>
          <a:p>
            <a:r>
              <a:rPr lang="en-US" dirty="0"/>
              <a:t>Future Additions:</a:t>
            </a:r>
          </a:p>
          <a:p>
            <a:pPr lvl="1"/>
            <a:r>
              <a:rPr lang="en-US" dirty="0"/>
              <a:t>Bluetooth module with virtual joystick to control device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Lidar sensor to sense objects in robot’s path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Speaker to play funny music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&amp; Future Work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B87A12-A5BF-377F-6689-41C069357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90"/>
          <a:stretch/>
        </p:blipFill>
        <p:spPr>
          <a:xfrm>
            <a:off x="5956300" y="3910533"/>
            <a:ext cx="1749413" cy="22786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42069F-A2FF-594C-31DB-2FC9F688A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728" y="5246879"/>
            <a:ext cx="1197673" cy="11976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925601-E752-423E-2C0F-83C21D9A19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52" t="19930" r="19042" b="15385"/>
          <a:stretch/>
        </p:blipFill>
        <p:spPr>
          <a:xfrm>
            <a:off x="7934337" y="3706541"/>
            <a:ext cx="1485900" cy="117475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D56281-05BC-F357-0EBC-792824562168}"/>
              </a:ext>
            </a:extLst>
          </p:cNvPr>
          <p:cNvCxnSpPr>
            <a:cxnSpLocks/>
          </p:cNvCxnSpPr>
          <p:nvPr/>
        </p:nvCxnSpPr>
        <p:spPr>
          <a:xfrm>
            <a:off x="2635250" y="4601891"/>
            <a:ext cx="1250950" cy="97155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306A4BA-7A96-FFB2-2CF8-8015F9650073}"/>
              </a:ext>
            </a:extLst>
          </p:cNvPr>
          <p:cNvCxnSpPr>
            <a:cxnSpLocks/>
          </p:cNvCxnSpPr>
          <p:nvPr/>
        </p:nvCxnSpPr>
        <p:spPr>
          <a:xfrm>
            <a:off x="4572001" y="3903391"/>
            <a:ext cx="1250950" cy="97155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A578FAC-29CE-0D02-96EA-6BF6DAC80F41}"/>
              </a:ext>
            </a:extLst>
          </p:cNvPr>
          <p:cNvCxnSpPr>
            <a:cxnSpLocks/>
          </p:cNvCxnSpPr>
          <p:nvPr/>
        </p:nvCxnSpPr>
        <p:spPr>
          <a:xfrm>
            <a:off x="6624644" y="3220766"/>
            <a:ext cx="1250950" cy="97155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3882354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Page">
  <a:themeElements>
    <a:clrScheme name="Custom 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64CCC9"/>
      </a:accent2>
      <a:accent3>
        <a:srgbClr val="A3D233"/>
      </a:accent3>
      <a:accent4>
        <a:srgbClr val="EAAA00"/>
      </a:accent4>
      <a:accent5>
        <a:srgbClr val="008C95"/>
      </a:accent5>
      <a:accent6>
        <a:srgbClr val="7800FF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Dividers">
  <a:themeElements>
    <a:clrScheme name="GA Tech 202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EAAA00"/>
      </a:accent1>
      <a:accent2>
        <a:srgbClr val="64CCC9"/>
      </a:accent2>
      <a:accent3>
        <a:srgbClr val="A3D233"/>
      </a:accent3>
      <a:accent4>
        <a:srgbClr val="7800FF"/>
      </a:accent4>
      <a:accent5>
        <a:srgbClr val="008C95"/>
      </a:accent5>
      <a:accent6>
        <a:srgbClr val="E04F38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3.xml><?xml version="1.0" encoding="utf-8"?>
<a:theme xmlns:a="http://schemas.openxmlformats.org/drawingml/2006/main" name="Content Page">
  <a:themeElements>
    <a:clrScheme name="GT Theme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003057"/>
      </a:accent2>
      <a:accent3>
        <a:srgbClr val="54585A"/>
      </a:accent3>
      <a:accent4>
        <a:srgbClr val="D6DBD4"/>
      </a:accent4>
      <a:accent5>
        <a:srgbClr val="F9F6E5"/>
      </a:accent5>
      <a:accent6>
        <a:srgbClr val="EAAA0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A05F954AE83449BCCB5BE0829653DC" ma:contentTypeVersion="7" ma:contentTypeDescription="Create a new document." ma:contentTypeScope="" ma:versionID="5a3be670cf22726e479083f704fcf37d">
  <xsd:schema xmlns:xsd="http://www.w3.org/2001/XMLSchema" xmlns:xs="http://www.w3.org/2001/XMLSchema" xmlns:p="http://schemas.microsoft.com/office/2006/metadata/properties" xmlns:ns2="1a628fd5-2d6a-41cd-8d6e-adc0ec2c5022" targetNamespace="http://schemas.microsoft.com/office/2006/metadata/properties" ma:root="true" ma:fieldsID="387f569a19fb0abaca295a19df32f69b" ns2:_="">
    <xsd:import namespace="1a628fd5-2d6a-41cd-8d6e-adc0ec2c502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28fd5-2d6a-41cd-8d6e-adc0ec2c502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ADF67C-5E43-4C1E-87FA-67087B760A90}">
  <ds:schemaRefs>
    <ds:schemaRef ds:uri="http://schemas.microsoft.com/office/infopath/2007/PartnerControls"/>
    <ds:schemaRef ds:uri="1a628fd5-2d6a-41cd-8d6e-adc0ec2c5022"/>
    <ds:schemaRef ds:uri="http://purl.org/dc/terms/"/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6C5AABEE-2930-4F74-8943-F83BE72EECE4}"/>
</file>

<file path=customXml/itemProps3.xml><?xml version="1.0" encoding="utf-8"?>
<ds:datastoreItem xmlns:ds="http://schemas.openxmlformats.org/officeDocument/2006/customXml" ds:itemID="{D2BB0BAD-20B1-4D03-BBC2-65410EC604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TotalTime>10263</TotalTime>
  <Words>349</Words>
  <Application>Microsoft Office PowerPoint</Application>
  <PresentationFormat>Widescreen</PresentationFormat>
  <Paragraphs>65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Roboto</vt:lpstr>
      <vt:lpstr>Title Page</vt:lpstr>
      <vt:lpstr>Dividers</vt:lpstr>
      <vt:lpstr>Content Page</vt:lpstr>
      <vt:lpstr>ECE 4180 Final Project: Balancing Buddy</vt:lpstr>
      <vt:lpstr>Project Introduction</vt:lpstr>
      <vt:lpstr>Hardware Overview</vt:lpstr>
      <vt:lpstr>PowerPoint Presentation</vt:lpstr>
      <vt:lpstr>Software &amp; Programming</vt:lpstr>
      <vt:lpstr>Demo</vt:lpstr>
      <vt:lpstr>Summary &amp; Future Work</vt:lpstr>
    </vt:vector>
  </TitlesOfParts>
  <Company>Georgia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 and Charts  Style Guide</dc:title>
  <dc:creator>Perez, Raul N</dc:creator>
  <cp:lastModifiedBy>Hoon, Fan Han</cp:lastModifiedBy>
  <cp:revision>80</cp:revision>
  <dcterms:created xsi:type="dcterms:W3CDTF">2022-08-24T13:02:54Z</dcterms:created>
  <dcterms:modified xsi:type="dcterms:W3CDTF">2023-12-08T23:37:15Z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0x010100E4A05F954AE83449BCCB5BE0829653DC</vt:lpwstr>
  </property>
</Properties>
</file>

<file path=docProps/thumbnail.jpeg>
</file>